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2"/>
  </p:notesMasterIdLst>
  <p:sldIdLst>
    <p:sldId id="267" r:id="rId2"/>
    <p:sldId id="257" r:id="rId3"/>
    <p:sldId id="289" r:id="rId4"/>
    <p:sldId id="290" r:id="rId5"/>
    <p:sldId id="256" r:id="rId6"/>
    <p:sldId id="284" r:id="rId7"/>
    <p:sldId id="273" r:id="rId8"/>
    <p:sldId id="260" r:id="rId9"/>
    <p:sldId id="279" r:id="rId10"/>
    <p:sldId id="285" r:id="rId11"/>
    <p:sldId id="286" r:id="rId12"/>
    <p:sldId id="258" r:id="rId13"/>
    <p:sldId id="280" r:id="rId14"/>
    <p:sldId id="287" r:id="rId15"/>
    <p:sldId id="259" r:id="rId16"/>
    <p:sldId id="281" r:id="rId17"/>
    <p:sldId id="288" r:id="rId18"/>
    <p:sldId id="277" r:id="rId19"/>
    <p:sldId id="278" r:id="rId20"/>
    <p:sldId id="261" r:id="rId21"/>
    <p:sldId id="262" r:id="rId22"/>
    <p:sldId id="275" r:id="rId23"/>
    <p:sldId id="276" r:id="rId24"/>
    <p:sldId id="263" r:id="rId25"/>
    <p:sldId id="264" r:id="rId26"/>
    <p:sldId id="265" r:id="rId27"/>
    <p:sldId id="282" r:id="rId28"/>
    <p:sldId id="266" r:id="rId29"/>
    <p:sldId id="272" r:id="rId30"/>
    <p:sldId id="270"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80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A88E49-1DE8-4632-B8FC-61B781574655}" type="datetimeFigureOut">
              <a:rPr lang="tr-TR" smtClean="0"/>
              <a:pPr/>
              <a:t>21.04.2020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690E7-9BDB-4260-979B-4694B70B45F3}" type="slidenum">
              <a:rPr lang="tr-TR" smtClean="0"/>
              <a:pPr/>
              <a:t>‹Nr.›</a:t>
            </a:fld>
            <a:endParaRPr lang="tr-TR"/>
          </a:p>
        </p:txBody>
      </p:sp>
    </p:spTree>
    <p:extLst>
      <p:ext uri="{BB962C8B-B14F-4D97-AF65-F5344CB8AC3E}">
        <p14:creationId xmlns:p14="http://schemas.microsoft.com/office/powerpoint/2010/main" val="2151398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21.04.2020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‹Nr.›</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21.04.2020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‹Nr.›</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21.04.2020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‹Nr.›</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21.04.2020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‹Nr.›</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21.04.2020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‹Nr.›</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21.04.2020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‹Nr.›</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21.04.2020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‹Nr.›</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21.04.2020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‹Nr.›</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21.04.2020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‹Nr.›</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‹Nr.›</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‹Nr.›</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21.04.2020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‹Nr.›</a:t>
            </a:fld>
            <a:endParaRPr lang="tr-T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2210"/>
            <a:ext cx="8229600" cy="1143000"/>
          </a:xfrm>
        </p:spPr>
        <p:txBody>
          <a:bodyPr>
            <a:normAutofit/>
          </a:bodyPr>
          <a:lstStyle/>
          <a:p>
            <a:r>
              <a:rPr lang="tr-TR" dirty="0"/>
              <a:t>İklim ve insan faaliyetleri</a:t>
            </a:r>
          </a:p>
        </p:txBody>
      </p:sp>
      <p:sp>
        <p:nvSpPr>
          <p:cNvPr id="3" name="2 İçerik Yer Tutucusu"/>
          <p:cNvSpPr>
            <a:spLocks noGrp="1"/>
          </p:cNvSpPr>
          <p:nvPr>
            <p:ph idx="1"/>
          </p:nvPr>
        </p:nvSpPr>
        <p:spPr>
          <a:xfrm>
            <a:off x="0" y="2060848"/>
            <a:ext cx="8229600" cy="4525963"/>
          </a:xfrm>
        </p:spPr>
        <p:txBody>
          <a:bodyPr>
            <a:normAutofit lnSpcReduction="10000"/>
          </a:bodyPr>
          <a:lstStyle/>
          <a:p>
            <a:r>
              <a:rPr lang="tr-TR" dirty="0"/>
              <a:t>Adı:</a:t>
            </a:r>
          </a:p>
          <a:p>
            <a:r>
              <a:rPr lang="tr-TR" dirty="0"/>
              <a:t>Soyadı:</a:t>
            </a:r>
          </a:p>
          <a:p>
            <a:r>
              <a:rPr lang="tr-TR" dirty="0"/>
              <a:t>Sınıfı:</a:t>
            </a:r>
          </a:p>
          <a:p>
            <a:r>
              <a:rPr lang="tr-TR" dirty="0"/>
              <a:t>Numarası</a:t>
            </a:r>
          </a:p>
          <a:p>
            <a:r>
              <a:rPr lang="tr-TR" dirty="0"/>
              <a:t>Konusu:İklim Ve İnsan </a:t>
            </a:r>
          </a:p>
          <a:p>
            <a:pPr marL="0" indent="0">
              <a:buNone/>
            </a:pPr>
            <a:r>
              <a:rPr lang="tr-TR" dirty="0"/>
              <a:t>Faaliyetleri</a:t>
            </a:r>
          </a:p>
          <a:p>
            <a:r>
              <a:rPr lang="tr-TR" dirty="0"/>
              <a:t>Ders:</a:t>
            </a:r>
            <a:r>
              <a:rPr lang="de-DE" dirty="0" err="1"/>
              <a:t>Türkiye</a:t>
            </a:r>
            <a:r>
              <a:rPr lang="de-DE" dirty="0"/>
              <a:t> </a:t>
            </a:r>
            <a:r>
              <a:rPr lang="de-DE" dirty="0" err="1"/>
              <a:t>Bilgisi</a:t>
            </a:r>
            <a:r>
              <a:rPr lang="tr-TR" dirty="0"/>
              <a:t> </a:t>
            </a:r>
          </a:p>
          <a:p>
            <a:r>
              <a:rPr lang="tr-TR" dirty="0"/>
              <a:t>Öğretmen</a:t>
            </a:r>
            <a:r>
              <a:rPr lang="de-DE" dirty="0"/>
              <a:t>:Sebahattin Bayrak</a:t>
            </a:r>
            <a:endParaRPr lang="tr-TR" dirty="0">
              <a:solidFill>
                <a:srgbClr val="FF0000"/>
              </a:solidFill>
            </a:endParaRPr>
          </a:p>
        </p:txBody>
      </p:sp>
      <p:pic>
        <p:nvPicPr>
          <p:cNvPr id="11266" name="Picture 2" descr="C:\Users\HAKAN\Desktop\sıcaklık.png"/>
          <p:cNvPicPr>
            <a:picLocks noChangeAspect="1" noChangeArrowheads="1"/>
          </p:cNvPicPr>
          <p:nvPr/>
        </p:nvPicPr>
        <p:blipFill>
          <a:blip r:embed="rId2" cstate="print"/>
          <a:srcRect/>
          <a:stretch>
            <a:fillRect/>
          </a:stretch>
        </p:blipFill>
        <p:spPr bwMode="auto">
          <a:xfrm>
            <a:off x="3275856" y="948667"/>
            <a:ext cx="5868144" cy="305470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1026" name="Picture 2" descr="C:\Users\HAKAN\Desktop\46_1286917685..jpeg"/>
          <p:cNvPicPr>
            <a:picLocks noChangeAspect="1" noChangeArrowheads="1"/>
          </p:cNvPicPr>
          <p:nvPr/>
        </p:nvPicPr>
        <p:blipFill>
          <a:blip r:embed="rId2" cstate="print"/>
          <a:srcRect/>
          <a:stretch>
            <a:fillRect/>
          </a:stretch>
        </p:blipFill>
        <p:spPr bwMode="auto">
          <a:xfrm>
            <a:off x="-252536" y="-790576"/>
            <a:ext cx="11430000" cy="76485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a:p>
        </p:txBody>
      </p:sp>
      <p:pic>
        <p:nvPicPr>
          <p:cNvPr id="2050" name="Picture 2" descr="C:\Users\HAKAN\Desktop\karasal-iklim.jpg"/>
          <p:cNvPicPr>
            <a:picLocks noChangeAspect="1" noChangeArrowheads="1"/>
          </p:cNvPicPr>
          <p:nvPr/>
        </p:nvPicPr>
        <p:blipFill>
          <a:blip r:embed="rId2" cstate="print"/>
          <a:srcRect/>
          <a:stretch>
            <a:fillRect/>
          </a:stretch>
        </p:blipFill>
        <p:spPr bwMode="auto">
          <a:xfrm>
            <a:off x="33210" y="908720"/>
            <a:ext cx="9110790" cy="531462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71802" y="0"/>
            <a:ext cx="4714908" cy="928670"/>
          </a:xfrm>
        </p:spPr>
        <p:txBody>
          <a:bodyPr/>
          <a:lstStyle/>
          <a:p>
            <a:r>
              <a:rPr lang="tr-TR" dirty="0"/>
              <a:t>Akdeniz İklimi </a:t>
            </a:r>
          </a:p>
        </p:txBody>
      </p:sp>
      <p:sp>
        <p:nvSpPr>
          <p:cNvPr id="3" name="2 İçerik Yer Tutucusu"/>
          <p:cNvSpPr>
            <a:spLocks noGrp="1"/>
          </p:cNvSpPr>
          <p:nvPr>
            <p:ph idx="1"/>
          </p:nvPr>
        </p:nvSpPr>
        <p:spPr>
          <a:xfrm>
            <a:off x="0" y="714356"/>
            <a:ext cx="7586658" cy="4525963"/>
          </a:xfrm>
        </p:spPr>
        <p:txBody>
          <a:bodyPr>
            <a:normAutofit fontScale="92500" lnSpcReduction="10000"/>
          </a:bodyPr>
          <a:lstStyle/>
          <a:p>
            <a:r>
              <a:rPr lang="tr-TR" dirty="0"/>
              <a:t>Akdeniz iklimi, yazları sıcak ve kurak, kışları ılık ve yağışlı geçen iklim türüdür. Yaz sıcaklığı güneş ışınlarının düşme açısına, kuraklık ise alçalıcı hava hareketlerine bağlıdır. En sıcak ay ortalaması 28-30 °C , en soğuk ay ortalaması 8-10 °C </a:t>
            </a:r>
            <a:r>
              <a:rPr lang="tr-TR" dirty="0" err="1"/>
              <a:t>dir</a:t>
            </a:r>
            <a:r>
              <a:rPr lang="tr-TR" dirty="0"/>
              <a:t>. Yıllık ortalama 18 °C </a:t>
            </a:r>
            <a:r>
              <a:rPr lang="tr-TR" dirty="0" err="1"/>
              <a:t>dir</a:t>
            </a:r>
            <a:r>
              <a:rPr lang="tr-TR" dirty="0"/>
              <a:t>. Kar yağışı ve don olayı çok ender görülür. En fazla yağış kışın , en az yağış yazın düşer. Kışın görülen yağışlar cephesel kökenlidir. Cephesel yağışlar en fazla bu ikimde görülür. </a:t>
            </a:r>
          </a:p>
        </p:txBody>
      </p:sp>
      <p:pic>
        <p:nvPicPr>
          <p:cNvPr id="2050" name="Picture 2" descr="C:\Users\HAKAN\Desktop\iklim_turkiye.jpg"/>
          <p:cNvPicPr>
            <a:picLocks noChangeAspect="1" noChangeArrowheads="1"/>
          </p:cNvPicPr>
          <p:nvPr/>
        </p:nvPicPr>
        <p:blipFill>
          <a:blip r:embed="rId2" cstate="print"/>
          <a:srcRect/>
          <a:stretch>
            <a:fillRect/>
          </a:stretch>
        </p:blipFill>
        <p:spPr bwMode="auto">
          <a:xfrm>
            <a:off x="4857752" y="4407552"/>
            <a:ext cx="4286248" cy="2455662"/>
          </a:xfrm>
          <a:prstGeom prst="rect">
            <a:avLst/>
          </a:prstGeom>
          <a:noFill/>
        </p:spPr>
      </p:pic>
      <p:sp>
        <p:nvSpPr>
          <p:cNvPr id="5" name="1 Başlık"/>
          <p:cNvSpPr txBox="1">
            <a:spLocks/>
          </p:cNvSpPr>
          <p:nvPr/>
        </p:nvSpPr>
        <p:spPr>
          <a:xfrm>
            <a:off x="179512" y="4149080"/>
            <a:ext cx="4286280" cy="8461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5400" b="1" i="1" u="sng"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50" name="Picture 2" descr="C:\Users\HAKAN\Desktop\olimpos-tatil-tatil-koyler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descr="C:\Users\HAKAN\Desktop\akdeniz-ikliminin-ozellikleri.jpg"/>
          <p:cNvPicPr>
            <a:picLocks noChangeAspect="1" noChangeArrowheads="1"/>
          </p:cNvPicPr>
          <p:nvPr/>
        </p:nvPicPr>
        <p:blipFill>
          <a:blip r:embed="rId2" cstate="print"/>
          <a:srcRect/>
          <a:stretch>
            <a:fillRect/>
          </a:stretch>
        </p:blipFill>
        <p:spPr bwMode="auto">
          <a:xfrm>
            <a:off x="0" y="-39414"/>
            <a:ext cx="8892480" cy="667459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143340" y="0"/>
            <a:ext cx="5000660" cy="857256"/>
          </a:xfrm>
        </p:spPr>
        <p:txBody>
          <a:bodyPr/>
          <a:lstStyle/>
          <a:p>
            <a:r>
              <a:rPr lang="tr-TR" dirty="0"/>
              <a:t>Karadeniz İklimi</a:t>
            </a:r>
          </a:p>
        </p:txBody>
      </p:sp>
      <p:sp>
        <p:nvSpPr>
          <p:cNvPr id="3" name="2 İçerik Yer Tutucusu"/>
          <p:cNvSpPr>
            <a:spLocks noGrp="1"/>
          </p:cNvSpPr>
          <p:nvPr>
            <p:ph idx="1"/>
          </p:nvPr>
        </p:nvSpPr>
        <p:spPr>
          <a:xfrm>
            <a:off x="0" y="714356"/>
            <a:ext cx="8229600" cy="4525963"/>
          </a:xfrm>
        </p:spPr>
        <p:txBody>
          <a:bodyPr/>
          <a:lstStyle/>
          <a:p>
            <a:r>
              <a:rPr lang="tr-TR" dirty="0"/>
              <a:t>Karadeniz iklimi (ılıman Deniz İklimi) asıl olarak Karadeniz Bölgesi'nde ve Marmara Bölgesi'nde Karadeniz kıyılarında ve Kuzey Anadolu Dağları'nın Karadeniz’e bakan yamaçlarında görülür. Doğu Anadolu Bölgesi'nde ise bir tek Ardahan'ın Posof ilçesinde bu iklim görülür.</a:t>
            </a:r>
          </a:p>
        </p:txBody>
      </p:sp>
      <p:pic>
        <p:nvPicPr>
          <p:cNvPr id="3074" name="Picture 2" descr="C:\Users\HAKAN\Desktop\yayla.jpg"/>
          <p:cNvPicPr>
            <a:picLocks noChangeAspect="1" noChangeArrowheads="1"/>
          </p:cNvPicPr>
          <p:nvPr/>
        </p:nvPicPr>
        <p:blipFill>
          <a:blip r:embed="rId2" cstate="print"/>
          <a:srcRect/>
          <a:stretch>
            <a:fillRect/>
          </a:stretch>
        </p:blipFill>
        <p:spPr bwMode="auto">
          <a:xfrm>
            <a:off x="4857753" y="3643315"/>
            <a:ext cx="4286248" cy="3214686"/>
          </a:xfrm>
          <a:prstGeom prst="rect">
            <a:avLst/>
          </a:prstGeom>
          <a:noFill/>
        </p:spPr>
      </p:pic>
      <p:sp>
        <p:nvSpPr>
          <p:cNvPr id="5" name="1 Başlık"/>
          <p:cNvSpPr txBox="1">
            <a:spLocks/>
          </p:cNvSpPr>
          <p:nvPr/>
        </p:nvSpPr>
        <p:spPr>
          <a:xfrm>
            <a:off x="179512" y="4149080"/>
            <a:ext cx="4286280" cy="8461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5400" b="1" i="1" u="sng"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3074" name="Picture 2" descr="C:\Users\HAKAN\Desktop\9B4BDC9F4DBE492DA29ACD0BB855AEA0.jpg"/>
          <p:cNvPicPr>
            <a:picLocks noChangeAspect="1" noChangeArrowheads="1"/>
          </p:cNvPicPr>
          <p:nvPr/>
        </p:nvPicPr>
        <p:blipFill>
          <a:blip r:embed="rId2" cstate="print"/>
          <a:srcRect/>
          <a:stretch>
            <a:fillRect/>
          </a:stretch>
        </p:blipFill>
        <p:spPr bwMode="auto">
          <a:xfrm>
            <a:off x="327025" y="0"/>
            <a:ext cx="8816975" cy="66314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KAN\Desktop\karadeniz İklimi.jpg"/>
          <p:cNvPicPr>
            <a:picLocks noChangeAspect="1" noChangeArrowheads="1"/>
          </p:cNvPicPr>
          <p:nvPr/>
        </p:nvPicPr>
        <p:blipFill>
          <a:blip r:embed="rId2" cstate="print"/>
          <a:srcRect/>
          <a:stretch>
            <a:fillRect/>
          </a:stretch>
        </p:blipFill>
        <p:spPr bwMode="auto">
          <a:xfrm>
            <a:off x="899592" y="1"/>
            <a:ext cx="6370086"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60648"/>
            <a:ext cx="8229600" cy="1143000"/>
          </a:xfrm>
        </p:spPr>
        <p:txBody>
          <a:bodyPr/>
          <a:lstStyle/>
          <a:p>
            <a:r>
              <a:rPr lang="tr-TR" dirty="0">
                <a:solidFill>
                  <a:srgbClr val="C00000"/>
                </a:solidFill>
              </a:rPr>
              <a:t>Marmara</a:t>
            </a:r>
            <a:r>
              <a:rPr lang="tr-TR" dirty="0"/>
              <a:t> İklimi Nedir</a:t>
            </a:r>
            <a:r>
              <a:rPr lang="tr-TR" dirty="0">
                <a:solidFill>
                  <a:srgbClr val="C00000"/>
                </a:solidFill>
              </a:rPr>
              <a:t>?</a:t>
            </a:r>
            <a:endParaRPr lang="tr-TR" dirty="0"/>
          </a:p>
        </p:txBody>
      </p:sp>
      <p:sp>
        <p:nvSpPr>
          <p:cNvPr id="3" name="2 İçerik Yer Tutucusu"/>
          <p:cNvSpPr>
            <a:spLocks noGrp="1"/>
          </p:cNvSpPr>
          <p:nvPr>
            <p:ph idx="1"/>
          </p:nvPr>
        </p:nvSpPr>
        <p:spPr/>
        <p:txBody>
          <a:bodyPr/>
          <a:lstStyle/>
          <a:p>
            <a:r>
              <a:rPr lang="tr-TR" dirty="0"/>
              <a:t>Marmara iklimi, Marmara Bölgesi'nin kuzey Ege'yi de içine alacak şekilde güney kesiminde görülür. Genel olarak Balıkesir, Bursa, Çanakkale, </a:t>
            </a:r>
            <a:r>
              <a:rPr lang="de-DE" dirty="0"/>
              <a:t>Kocaeli, </a:t>
            </a:r>
            <a:r>
              <a:rPr lang="de-DE" dirty="0" err="1"/>
              <a:t>Sakarya</a:t>
            </a:r>
            <a:r>
              <a:rPr lang="de-DE" dirty="0"/>
              <a:t>, </a:t>
            </a:r>
            <a:r>
              <a:rPr lang="tr-TR" dirty="0"/>
              <a:t>İstanbul, Tekirdağ</a:t>
            </a:r>
            <a:r>
              <a:rPr lang="de-DE" dirty="0"/>
              <a:t>, </a:t>
            </a:r>
            <a:r>
              <a:rPr lang="de-DE" dirty="0" err="1"/>
              <a:t>Bilecik</a:t>
            </a:r>
            <a:r>
              <a:rPr lang="tr-TR" dirty="0"/>
              <a:t> ve Yalova şehirlerinde etkilidir.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a:p>
        </p:txBody>
      </p:sp>
      <p:pic>
        <p:nvPicPr>
          <p:cNvPr id="2050" name="Picture 2" descr="C:\Users\HAKAN\Desktop\marmara-evleri-6.jpg"/>
          <p:cNvPicPr>
            <a:picLocks noChangeAspect="1" noChangeArrowheads="1"/>
          </p:cNvPicPr>
          <p:nvPr/>
        </p:nvPicPr>
        <p:blipFill>
          <a:blip r:embed="rId2" cstate="print"/>
          <a:srcRect/>
          <a:stretch>
            <a:fillRect/>
          </a:stretch>
        </p:blipFill>
        <p:spPr bwMode="auto">
          <a:xfrm>
            <a:off x="0" y="1196752"/>
            <a:ext cx="9141392" cy="5661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88640"/>
            <a:ext cx="5643602" cy="796908"/>
          </a:xfrm>
        </p:spPr>
        <p:txBody>
          <a:bodyPr>
            <a:normAutofit/>
          </a:bodyPr>
          <a:lstStyle/>
          <a:p>
            <a:r>
              <a:rPr lang="tr-TR" dirty="0"/>
              <a:t>İklim Kelimesinin Tanımı</a:t>
            </a:r>
          </a:p>
        </p:txBody>
      </p:sp>
      <p:sp>
        <p:nvSpPr>
          <p:cNvPr id="3" name="2 İçerik Yer Tutucusu"/>
          <p:cNvSpPr>
            <a:spLocks noGrp="1"/>
          </p:cNvSpPr>
          <p:nvPr>
            <p:ph idx="1"/>
          </p:nvPr>
        </p:nvSpPr>
        <p:spPr>
          <a:xfrm>
            <a:off x="0" y="908720"/>
            <a:ext cx="7972452" cy="4525963"/>
          </a:xfrm>
        </p:spPr>
        <p:txBody>
          <a:bodyPr>
            <a:normAutofit fontScale="92500" lnSpcReduction="10000"/>
          </a:bodyPr>
          <a:lstStyle/>
          <a:p>
            <a:r>
              <a:rPr lang="tr-TR" dirty="0"/>
              <a:t>İklim sözcüğünün kökeni Arapçadan gelmiş olup yeryüzünün herhangi bir yerinde hava olaylarına bağlı olarak gerçekleşen etkilerin uzun yılların ortalamasına dayanan durumu olarak tanımlanır. Bu ortalama süre yaklaşık olarak 30-35 yıldır.</a:t>
            </a:r>
            <a:r>
              <a:rPr lang="tr-TR" baseline="30000" dirty="0"/>
              <a:t> </a:t>
            </a:r>
            <a:r>
              <a:rPr lang="tr-TR" dirty="0"/>
              <a:t> Ancak yine de bu süreler duruma göre değişebilmektedir. Bunun yanında iklimin ortalama değerleri hesaplama işlevinin yanında değerlerin günlük, yıllık değişken istatistikleri de hesaba katılıp incelenmektedir.</a:t>
            </a:r>
          </a:p>
        </p:txBody>
      </p:sp>
      <p:pic>
        <p:nvPicPr>
          <p:cNvPr id="5122" name="Picture 2" descr="C:\Users\HAKAN\Desktop\5dc86a26-b092-4a59-a7a1-2d2edac721f4.jpg"/>
          <p:cNvPicPr>
            <a:picLocks noChangeAspect="1" noChangeArrowheads="1"/>
          </p:cNvPicPr>
          <p:nvPr/>
        </p:nvPicPr>
        <p:blipFill>
          <a:blip r:embed="rId2" cstate="print"/>
          <a:srcRect/>
          <a:stretch>
            <a:fillRect/>
          </a:stretch>
        </p:blipFill>
        <p:spPr bwMode="auto">
          <a:xfrm>
            <a:off x="5652120" y="4645153"/>
            <a:ext cx="2950463" cy="221284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İklim ile İlgili Soru</a:t>
            </a:r>
          </a:p>
        </p:txBody>
      </p:sp>
      <p:sp>
        <p:nvSpPr>
          <p:cNvPr id="3" name="2 İçerik Yer Tutucusu"/>
          <p:cNvSpPr>
            <a:spLocks noGrp="1"/>
          </p:cNvSpPr>
          <p:nvPr>
            <p:ph idx="1"/>
          </p:nvPr>
        </p:nvSpPr>
        <p:spPr/>
        <p:txBody>
          <a:bodyPr>
            <a:normAutofit fontScale="70000" lnSpcReduction="20000"/>
          </a:bodyPr>
          <a:lstStyle/>
          <a:p>
            <a:r>
              <a:rPr lang="tr-TR" b="1" dirty="0"/>
              <a:t>Karasal iklimlerin görüldüğü yerlerde ocak ayı en soğuk ay iken temmuz ayı en sıcak aydır. Deniz etkisindeki iklimlerde ise en soğuk ay şubat iken en sıcak ay </a:t>
            </a:r>
            <a:r>
              <a:rPr lang="tr-TR" b="1" dirty="0">
                <a:effectLst>
                  <a:outerShdw blurRad="38100" dist="38100" dir="2700000" algn="tl">
                    <a:srgbClr val="000000">
                      <a:alpha val="43137"/>
                    </a:srgbClr>
                  </a:outerShdw>
                </a:effectLst>
              </a:rPr>
              <a:t>ağustos</a:t>
            </a:r>
            <a:r>
              <a:rPr lang="tr-TR" b="1" dirty="0"/>
              <a:t> ayıdır. Denizel iklimler ile Karasal iklimler arasındaki bu temel farklılığın sebebi nedir?</a:t>
            </a:r>
            <a:br>
              <a:rPr lang="tr-TR" b="1" dirty="0"/>
            </a:br>
            <a:br>
              <a:rPr lang="tr-TR" b="1" dirty="0"/>
            </a:br>
            <a:r>
              <a:rPr lang="tr-TR" b="1" dirty="0"/>
              <a:t>A)     Denizlerin karalara oranla daha geç ısınıp daha geç soğuması</a:t>
            </a:r>
            <a:br>
              <a:rPr lang="tr-TR" b="1" dirty="0"/>
            </a:br>
            <a:br>
              <a:rPr lang="tr-TR" b="1" dirty="0"/>
            </a:br>
            <a:r>
              <a:rPr lang="tr-TR" b="1" dirty="0"/>
              <a:t>B)    Denizel iklimlerde nemlilik derecesinin daha faz­la olması</a:t>
            </a:r>
            <a:br>
              <a:rPr lang="tr-TR" b="1" dirty="0"/>
            </a:br>
            <a:br>
              <a:rPr lang="tr-TR" b="1" dirty="0"/>
            </a:br>
            <a:r>
              <a:rPr lang="tr-TR" b="1" dirty="0"/>
              <a:t>C)    Denizel iklimler üzerinde okyanus akıntılarının etkili olması</a:t>
            </a:r>
            <a:br>
              <a:rPr lang="tr-TR" b="1" dirty="0"/>
            </a:br>
            <a:br>
              <a:rPr lang="tr-TR" b="1" dirty="0"/>
            </a:br>
            <a:r>
              <a:rPr lang="tr-TR" b="1" dirty="0"/>
              <a:t>D)    Denizel iklimlerin karasal iklimlere oranla daha ılıman olması</a:t>
            </a:r>
            <a:br>
              <a:rPr lang="tr-TR" b="1" dirty="0"/>
            </a:br>
            <a:br>
              <a:rPr lang="tr-TR" b="1" dirty="0"/>
            </a:br>
            <a:r>
              <a:rPr lang="tr-TR" b="1" dirty="0"/>
              <a:t>E)    Denizel iklimlerde yağış rejiminin daha düzenli olması</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055" y="0"/>
            <a:ext cx="8229600" cy="1143000"/>
          </a:xfrm>
        </p:spPr>
        <p:txBody>
          <a:bodyPr>
            <a:normAutofit fontScale="90000"/>
          </a:bodyPr>
          <a:lstStyle/>
          <a:p>
            <a:r>
              <a:rPr lang="tr-TR" dirty="0"/>
              <a:t>Hava olayları</a:t>
            </a:r>
            <a:br>
              <a:rPr lang="tr-TR" dirty="0"/>
            </a:br>
            <a:r>
              <a:rPr lang="tr-TR" dirty="0"/>
              <a:t>Seracılık </a:t>
            </a:r>
          </a:p>
        </p:txBody>
      </p:sp>
      <p:sp>
        <p:nvSpPr>
          <p:cNvPr id="3" name="2 İçerik Yer Tutucusu"/>
          <p:cNvSpPr>
            <a:spLocks noGrp="1"/>
          </p:cNvSpPr>
          <p:nvPr>
            <p:ph idx="1"/>
          </p:nvPr>
        </p:nvSpPr>
        <p:spPr>
          <a:xfrm>
            <a:off x="457199" y="1600200"/>
            <a:ext cx="8686799" cy="4525963"/>
          </a:xfrm>
        </p:spPr>
        <p:txBody>
          <a:bodyPr/>
          <a:lstStyle/>
          <a:p>
            <a:r>
              <a:rPr lang="tr-TR" dirty="0"/>
              <a:t>Akdeniz ve Ege bölgesinde kış aylarında sıcaklık çok düşmediği için bu bölgelerde seracılık yapılır.</a:t>
            </a:r>
          </a:p>
        </p:txBody>
      </p:sp>
      <p:pic>
        <p:nvPicPr>
          <p:cNvPr id="6146" name="Picture 2" descr="C:\Users\HAKAN\Desktop\seracilik.jpeg"/>
          <p:cNvPicPr>
            <a:picLocks noChangeAspect="1" noChangeArrowheads="1"/>
          </p:cNvPicPr>
          <p:nvPr/>
        </p:nvPicPr>
        <p:blipFill>
          <a:blip r:embed="rId2" cstate="print"/>
          <a:srcRect/>
          <a:stretch>
            <a:fillRect/>
          </a:stretch>
        </p:blipFill>
        <p:spPr bwMode="auto">
          <a:xfrm>
            <a:off x="3395377" y="3000372"/>
            <a:ext cx="5748622" cy="3857628"/>
          </a:xfrm>
          <a:prstGeom prst="rect">
            <a:avLst/>
          </a:prstGeom>
          <a:noFill/>
        </p:spPr>
      </p:pic>
      <p:sp>
        <p:nvSpPr>
          <p:cNvPr id="5" name="1 Başlık"/>
          <p:cNvSpPr txBox="1">
            <a:spLocks/>
          </p:cNvSpPr>
          <p:nvPr/>
        </p:nvSpPr>
        <p:spPr>
          <a:xfrm>
            <a:off x="179512" y="3000372"/>
            <a:ext cx="4286280" cy="3236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5400" b="1" i="1" u="sng"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Seracılık Nedir?</a:t>
            </a:r>
          </a:p>
        </p:txBody>
      </p:sp>
      <p:sp>
        <p:nvSpPr>
          <p:cNvPr id="3" name="2 İçerik Yer Tutucusu"/>
          <p:cNvSpPr>
            <a:spLocks noGrp="1"/>
          </p:cNvSpPr>
          <p:nvPr>
            <p:ph idx="1"/>
          </p:nvPr>
        </p:nvSpPr>
        <p:spPr/>
        <p:txBody>
          <a:bodyPr>
            <a:normAutofit fontScale="92500" lnSpcReduction="20000"/>
          </a:bodyPr>
          <a:lstStyle/>
          <a:p>
            <a:pPr>
              <a:buNone/>
            </a:pPr>
            <a:r>
              <a:rPr lang="tr-TR" dirty="0"/>
              <a:t>Seralar, bitkilerin yetişmesine uygun şartların sağlanması amacı ile çevre şartları kontrol edilebilen veya düzenlenebilen cam, plastik, fiberglas gibi ışığı geçiren materyallerle örtülü yapı elemanlarıdır. Ilıman iklimin hüküm sürdüğü yerlerde sebze ve meyve yetiştiriciliği, genellikle sebzelerde cam örtü, meyvelerde ise plastik örtü altında yapılmaktadır. Bu nedenle Türkiye'de örtü altı sebze ve meyve yetiştiriciliği, daha çok Akdeniz İklimi'nin hüküm sürdüğü Akdeniz ve Ege </a:t>
            </a:r>
            <a:r>
              <a:rPr lang="tr-TR" dirty="0" err="1"/>
              <a:t>Bölgesi'nd</a:t>
            </a:r>
            <a:r>
              <a:rPr lang="tr-TR" dirty="0"/>
              <a:t> de görülmektedir. Çünkü bu bölgelerde iklim, diğer bölgelere oranla ılımandır.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descr="C:\Users\HAKAN\Desktop\seracılık.jpg"/>
          <p:cNvPicPr>
            <a:picLocks noChangeAspect="1" noChangeArrowheads="1"/>
          </p:cNvPicPr>
          <p:nvPr/>
        </p:nvPicPr>
        <p:blipFill>
          <a:blip r:embed="rId2" cstate="print"/>
          <a:srcRect/>
          <a:stretch>
            <a:fillRect/>
          </a:stretch>
        </p:blipFill>
        <p:spPr bwMode="auto">
          <a:xfrm>
            <a:off x="49529" y="0"/>
            <a:ext cx="9094471" cy="60932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Besinlerin İklime göre yetiştiriciliği</a:t>
            </a:r>
          </a:p>
        </p:txBody>
      </p:sp>
      <p:sp>
        <p:nvSpPr>
          <p:cNvPr id="3" name="2 İçerik Yer Tutucusu"/>
          <p:cNvSpPr>
            <a:spLocks noGrp="1"/>
          </p:cNvSpPr>
          <p:nvPr>
            <p:ph idx="1"/>
          </p:nvPr>
        </p:nvSpPr>
        <p:spPr/>
        <p:txBody>
          <a:bodyPr/>
          <a:lstStyle/>
          <a:p>
            <a:r>
              <a:rPr lang="tr-TR" dirty="0"/>
              <a:t>Bol yağışa ihtiyaç duyan fındık çay vb. ürünler Karadeniz Bölgesinde yetiştirilir.</a:t>
            </a:r>
          </a:p>
        </p:txBody>
      </p:sp>
      <p:pic>
        <p:nvPicPr>
          <p:cNvPr id="7170" name="Picture 2" descr="C:\Users\HAKAN\Desktop\url.jpg"/>
          <p:cNvPicPr>
            <a:picLocks noChangeAspect="1" noChangeArrowheads="1"/>
          </p:cNvPicPr>
          <p:nvPr/>
        </p:nvPicPr>
        <p:blipFill>
          <a:blip r:embed="rId2" cstate="print"/>
          <a:srcRect/>
          <a:stretch>
            <a:fillRect/>
          </a:stretch>
        </p:blipFill>
        <p:spPr bwMode="auto">
          <a:xfrm>
            <a:off x="3169172" y="2882024"/>
            <a:ext cx="5974828" cy="397597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142852"/>
            <a:ext cx="4643470" cy="1071570"/>
          </a:xfrm>
        </p:spPr>
        <p:txBody>
          <a:bodyPr/>
          <a:lstStyle/>
          <a:p>
            <a:r>
              <a:rPr lang="tr-TR" dirty="0"/>
              <a:t>Hava Olayları </a:t>
            </a:r>
          </a:p>
        </p:txBody>
      </p:sp>
      <p:sp>
        <p:nvSpPr>
          <p:cNvPr id="3" name="2 İçerik Yer Tutucusu"/>
          <p:cNvSpPr>
            <a:spLocks noGrp="1"/>
          </p:cNvSpPr>
          <p:nvPr>
            <p:ph idx="1"/>
          </p:nvPr>
        </p:nvSpPr>
        <p:spPr>
          <a:xfrm>
            <a:off x="0" y="928670"/>
            <a:ext cx="9144000" cy="4525963"/>
          </a:xfrm>
        </p:spPr>
        <p:txBody>
          <a:bodyPr/>
          <a:lstStyle/>
          <a:p>
            <a:r>
              <a:rPr lang="tr-TR" b="1" dirty="0"/>
              <a:t>Doğu Anadolu bölgesinde kış aylarında bol kar yağdığı için Doğu Anadolu bölgesinde yüksek boylu çayırlar yetişir. Bu nedenle burada büyük baş hayvancılık yapılır.</a:t>
            </a:r>
          </a:p>
        </p:txBody>
      </p:sp>
      <p:pic>
        <p:nvPicPr>
          <p:cNvPr id="8194" name="Picture 2" descr="C:\Users\HAKAN\Desktop\sggh.jpg"/>
          <p:cNvPicPr>
            <a:picLocks noChangeAspect="1" noChangeArrowheads="1"/>
          </p:cNvPicPr>
          <p:nvPr/>
        </p:nvPicPr>
        <p:blipFill>
          <a:blip r:embed="rId2" cstate="print"/>
          <a:srcRect/>
          <a:stretch>
            <a:fillRect/>
          </a:stretch>
        </p:blipFill>
        <p:spPr bwMode="auto">
          <a:xfrm>
            <a:off x="3892280" y="3714752"/>
            <a:ext cx="5018358" cy="3143248"/>
          </a:xfrm>
          <a:prstGeom prst="rect">
            <a:avLst/>
          </a:prstGeom>
          <a:noFill/>
        </p:spPr>
      </p:pic>
      <p:pic>
        <p:nvPicPr>
          <p:cNvPr id="8195" name="Picture 3" descr="C:\Users\HAKAN\Desktop\056435b1-de8c-4daf-b424-80195e60b547.jpg"/>
          <p:cNvPicPr>
            <a:picLocks noChangeAspect="1" noChangeArrowheads="1"/>
          </p:cNvPicPr>
          <p:nvPr/>
        </p:nvPicPr>
        <p:blipFill>
          <a:blip r:embed="rId3" cstate="print"/>
          <a:srcRect/>
          <a:stretch>
            <a:fillRect/>
          </a:stretch>
        </p:blipFill>
        <p:spPr bwMode="auto">
          <a:xfrm>
            <a:off x="285720" y="3500438"/>
            <a:ext cx="3286148" cy="328614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Hava Olayları`</a:t>
            </a:r>
            <a:r>
              <a:rPr lang="tr-TR" dirty="0" err="1"/>
              <a:t>na</a:t>
            </a:r>
            <a:r>
              <a:rPr lang="tr-TR" dirty="0"/>
              <a:t> göre hayvancılık</a:t>
            </a:r>
          </a:p>
        </p:txBody>
      </p:sp>
      <p:sp>
        <p:nvSpPr>
          <p:cNvPr id="3" name="2 İçerik Yer Tutucusu"/>
          <p:cNvSpPr>
            <a:spLocks noGrp="1"/>
          </p:cNvSpPr>
          <p:nvPr>
            <p:ph idx="1"/>
          </p:nvPr>
        </p:nvSpPr>
        <p:spPr/>
        <p:txBody>
          <a:bodyPr/>
          <a:lstStyle/>
          <a:p>
            <a:r>
              <a:rPr lang="tr-TR" b="1" dirty="0"/>
              <a:t>İç Anadolu Güneydoğu bölgesinde yağış çok olmadığı için küçük baş hayvancılık ile uğraşırlar.</a:t>
            </a:r>
          </a:p>
        </p:txBody>
      </p:sp>
      <p:pic>
        <p:nvPicPr>
          <p:cNvPr id="9218" name="Picture 2" descr="C:\Users\HAKAN\Desktop\kucukbas_hayvan_ureticilerine_prim_uyarisi_h880482.jpg"/>
          <p:cNvPicPr>
            <a:picLocks noChangeAspect="1" noChangeArrowheads="1"/>
          </p:cNvPicPr>
          <p:nvPr/>
        </p:nvPicPr>
        <p:blipFill>
          <a:blip r:embed="rId2" cstate="print"/>
          <a:srcRect/>
          <a:stretch>
            <a:fillRect/>
          </a:stretch>
        </p:blipFill>
        <p:spPr bwMode="auto">
          <a:xfrm>
            <a:off x="0" y="3857628"/>
            <a:ext cx="6212892" cy="3000372"/>
          </a:xfrm>
          <a:prstGeom prst="rect">
            <a:avLst/>
          </a:prstGeom>
          <a:noFill/>
        </p:spPr>
      </p:pic>
      <p:pic>
        <p:nvPicPr>
          <p:cNvPr id="9219" name="Picture 3" descr="C:\Users\HAKAN\Desktop\aegdg.jpg"/>
          <p:cNvPicPr>
            <a:picLocks noChangeAspect="1" noChangeArrowheads="1"/>
          </p:cNvPicPr>
          <p:nvPr/>
        </p:nvPicPr>
        <p:blipFill>
          <a:blip r:embed="rId3" cstate="print"/>
          <a:srcRect/>
          <a:stretch>
            <a:fillRect/>
          </a:stretch>
        </p:blipFill>
        <p:spPr bwMode="auto">
          <a:xfrm>
            <a:off x="6286512" y="3048015"/>
            <a:ext cx="2857488" cy="38099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a:p>
        </p:txBody>
      </p:sp>
      <p:pic>
        <p:nvPicPr>
          <p:cNvPr id="1026" name="Picture 2" descr="C:\Users\HAKAN\Desktop\220520131127272891766.jpg"/>
          <p:cNvPicPr>
            <a:picLocks noChangeAspect="1" noChangeArrowheads="1"/>
          </p:cNvPicPr>
          <p:nvPr/>
        </p:nvPicPr>
        <p:blipFill>
          <a:blip r:embed="rId2" cstate="print"/>
          <a:srcRect/>
          <a:stretch>
            <a:fillRect/>
          </a:stretch>
        </p:blipFill>
        <p:spPr bwMode="auto">
          <a:xfrm>
            <a:off x="0" y="476672"/>
            <a:ext cx="9168343" cy="638132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60648"/>
            <a:ext cx="7215238" cy="1082660"/>
          </a:xfrm>
        </p:spPr>
        <p:txBody>
          <a:bodyPr>
            <a:normAutofit fontScale="90000"/>
          </a:bodyPr>
          <a:lstStyle/>
          <a:p>
            <a:r>
              <a:rPr lang="tr-TR" dirty="0"/>
              <a:t>İklimlerine göre bölgelerdeki ev çeşitleri</a:t>
            </a:r>
          </a:p>
        </p:txBody>
      </p:sp>
      <p:sp>
        <p:nvSpPr>
          <p:cNvPr id="3" name="2 İçerik Yer Tutucusu"/>
          <p:cNvSpPr>
            <a:spLocks noGrp="1"/>
          </p:cNvSpPr>
          <p:nvPr>
            <p:ph idx="1"/>
          </p:nvPr>
        </p:nvSpPr>
        <p:spPr>
          <a:xfrm>
            <a:off x="0" y="1412776"/>
            <a:ext cx="9144000" cy="4525963"/>
          </a:xfrm>
        </p:spPr>
        <p:txBody>
          <a:bodyPr/>
          <a:lstStyle/>
          <a:p>
            <a:r>
              <a:rPr lang="tr-TR" dirty="0"/>
              <a:t>İç Anadolu Bölgesi ile Doğu ve Güney Doğu Anadolu bölgesinde evlerin yapımında </a:t>
            </a:r>
          </a:p>
          <a:p>
            <a:r>
              <a:rPr lang="tr-TR" dirty="0">
                <a:solidFill>
                  <a:schemeClr val="accent6">
                    <a:lumMod val="75000"/>
                  </a:schemeClr>
                </a:solidFill>
              </a:rPr>
              <a:t>(Kerpiç)</a:t>
            </a:r>
            <a:r>
              <a:rPr lang="tr-TR" dirty="0"/>
              <a:t>ve taş kullanılır.</a:t>
            </a:r>
          </a:p>
        </p:txBody>
      </p:sp>
      <p:pic>
        <p:nvPicPr>
          <p:cNvPr id="10242" name="Picture 2" descr="C:\Users\HAKAN\Desktop\ewat.jpg"/>
          <p:cNvPicPr>
            <a:picLocks noChangeAspect="1" noChangeArrowheads="1"/>
          </p:cNvPicPr>
          <p:nvPr/>
        </p:nvPicPr>
        <p:blipFill>
          <a:blip r:embed="rId2" cstate="print"/>
          <a:srcRect/>
          <a:stretch>
            <a:fillRect/>
          </a:stretch>
        </p:blipFill>
        <p:spPr bwMode="auto">
          <a:xfrm>
            <a:off x="0" y="4718779"/>
            <a:ext cx="3214678" cy="2139222"/>
          </a:xfrm>
          <a:prstGeom prst="rect">
            <a:avLst/>
          </a:prstGeom>
          <a:noFill/>
        </p:spPr>
      </p:pic>
      <p:pic>
        <p:nvPicPr>
          <p:cNvPr id="10243" name="Picture 3" descr="C:\Users\HAKAN\Desktop\gaerh.jpg"/>
          <p:cNvPicPr>
            <a:picLocks noChangeAspect="1" noChangeArrowheads="1"/>
          </p:cNvPicPr>
          <p:nvPr/>
        </p:nvPicPr>
        <p:blipFill>
          <a:blip r:embed="rId3" cstate="print"/>
          <a:srcRect/>
          <a:stretch>
            <a:fillRect/>
          </a:stretch>
        </p:blipFill>
        <p:spPr bwMode="auto">
          <a:xfrm>
            <a:off x="0" y="3140968"/>
            <a:ext cx="2051720" cy="1536810"/>
          </a:xfrm>
          <a:prstGeom prst="rect">
            <a:avLst/>
          </a:prstGeom>
          <a:noFill/>
        </p:spPr>
      </p:pic>
      <p:pic>
        <p:nvPicPr>
          <p:cNvPr id="10244" name="Picture 4" descr="C:\Users\HAKAN\Desktop\shhdj.jpg"/>
          <p:cNvPicPr>
            <a:picLocks noChangeAspect="1" noChangeArrowheads="1"/>
          </p:cNvPicPr>
          <p:nvPr/>
        </p:nvPicPr>
        <p:blipFill>
          <a:blip r:embed="rId4" cstate="print"/>
          <a:srcRect/>
          <a:stretch>
            <a:fillRect/>
          </a:stretch>
        </p:blipFill>
        <p:spPr bwMode="auto">
          <a:xfrm>
            <a:off x="3214769" y="2924945"/>
            <a:ext cx="5929231" cy="393305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Karadeniz Bölgesi ve ev çeşitleri</a:t>
            </a:r>
          </a:p>
        </p:txBody>
      </p:sp>
      <p:sp>
        <p:nvSpPr>
          <p:cNvPr id="3" name="2 İçerik Yer Tutucusu"/>
          <p:cNvSpPr>
            <a:spLocks noGrp="1"/>
          </p:cNvSpPr>
          <p:nvPr>
            <p:ph idx="1"/>
          </p:nvPr>
        </p:nvSpPr>
        <p:spPr/>
        <p:txBody>
          <a:bodyPr/>
          <a:lstStyle/>
          <a:p>
            <a:r>
              <a:rPr lang="tr-TR" dirty="0"/>
              <a:t>Karadeniz bölgesinde ormanlık olduğu için </a:t>
            </a:r>
            <a:r>
              <a:rPr lang="tr-TR" b="1" i="1" u="sng" dirty="0">
                <a:solidFill>
                  <a:schemeClr val="tx1">
                    <a:lumMod val="75000"/>
                    <a:lumOff val="25000"/>
                  </a:schemeClr>
                </a:solidFill>
                <a:effectLst>
                  <a:outerShdw blurRad="38100" dist="38100" dir="2700000" algn="tl">
                    <a:srgbClr val="000000">
                      <a:alpha val="43137"/>
                    </a:srgbClr>
                  </a:outerShdw>
                </a:effectLst>
              </a:rPr>
              <a:t>ağaç (ahşap)</a:t>
            </a:r>
            <a:r>
              <a:rPr lang="tr-TR" dirty="0"/>
              <a:t>evler yaygındır.</a:t>
            </a:r>
          </a:p>
        </p:txBody>
      </p:sp>
      <p:pic>
        <p:nvPicPr>
          <p:cNvPr id="2050" name="Picture 2" descr="C:\Users\HAKAN\Desktop\98146_0.jpg"/>
          <p:cNvPicPr>
            <a:picLocks noChangeAspect="1" noChangeArrowheads="1"/>
          </p:cNvPicPr>
          <p:nvPr/>
        </p:nvPicPr>
        <p:blipFill>
          <a:blip r:embed="rId2" cstate="print"/>
          <a:srcRect/>
          <a:stretch>
            <a:fillRect/>
          </a:stretch>
        </p:blipFill>
        <p:spPr bwMode="auto">
          <a:xfrm>
            <a:off x="3993141" y="3429000"/>
            <a:ext cx="5150859" cy="3429000"/>
          </a:xfrm>
          <a:prstGeom prst="rect">
            <a:avLst/>
          </a:prstGeom>
          <a:noFill/>
        </p:spPr>
      </p:pic>
      <p:pic>
        <p:nvPicPr>
          <p:cNvPr id="2051" name="Picture 3" descr="C:\Users\HAKAN\Desktop\98138_0.jpg"/>
          <p:cNvPicPr>
            <a:picLocks noChangeAspect="1" noChangeArrowheads="1"/>
          </p:cNvPicPr>
          <p:nvPr/>
        </p:nvPicPr>
        <p:blipFill>
          <a:blip r:embed="rId3" cstate="print"/>
          <a:srcRect/>
          <a:stretch>
            <a:fillRect/>
          </a:stretch>
        </p:blipFill>
        <p:spPr bwMode="auto">
          <a:xfrm>
            <a:off x="1" y="4149912"/>
            <a:ext cx="4067944" cy="270808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descr="C:\Users\HAKAN\Desktop\dunyada-bugday-uretimi-ve-tuketiminde-artis-beklentisi.jpg"/>
          <p:cNvPicPr>
            <a:picLocks noChangeAspect="1" noChangeArrowheads="1"/>
          </p:cNvPicPr>
          <p:nvPr/>
        </p:nvPicPr>
        <p:blipFill>
          <a:blip r:embed="rId2" cstate="print"/>
          <a:srcRect/>
          <a:stretch>
            <a:fillRect/>
          </a:stretch>
        </p:blipFill>
        <p:spPr bwMode="auto">
          <a:xfrm>
            <a:off x="-684584" y="-243408"/>
            <a:ext cx="12192000" cy="762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71400"/>
            <a:ext cx="8229600" cy="1143000"/>
          </a:xfrm>
        </p:spPr>
        <p:txBody>
          <a:bodyPr/>
          <a:lstStyle/>
          <a:p>
            <a:r>
              <a:rPr lang="tr-TR" dirty="0"/>
              <a:t>SORULAR </a:t>
            </a:r>
          </a:p>
        </p:txBody>
      </p:sp>
      <p:sp>
        <p:nvSpPr>
          <p:cNvPr id="3" name="2 İçerik Yer Tutucusu"/>
          <p:cNvSpPr>
            <a:spLocks noGrp="1"/>
          </p:cNvSpPr>
          <p:nvPr>
            <p:ph idx="1"/>
          </p:nvPr>
        </p:nvSpPr>
        <p:spPr>
          <a:xfrm>
            <a:off x="173670" y="836712"/>
            <a:ext cx="8964488" cy="4525963"/>
          </a:xfrm>
        </p:spPr>
        <p:txBody>
          <a:bodyPr>
            <a:normAutofit fontScale="85000" lnSpcReduction="10000"/>
          </a:bodyPr>
          <a:lstStyle/>
          <a:p>
            <a:r>
              <a:rPr lang="tr-TR" b="1" dirty="0">
                <a:solidFill>
                  <a:srgbClr val="FF0000"/>
                </a:solidFill>
              </a:rPr>
              <a:t>1 – Doğu Anadolu bölgesinde ne tür hayvancılıklar yapılır?</a:t>
            </a:r>
          </a:p>
          <a:p>
            <a:pPr marL="0" indent="0">
              <a:buNone/>
            </a:pPr>
            <a:endParaRPr lang="tr-TR" b="1" dirty="0">
              <a:solidFill>
                <a:srgbClr val="FF0000"/>
              </a:solidFill>
            </a:endParaRPr>
          </a:p>
          <a:p>
            <a:r>
              <a:rPr lang="tr-TR" b="1" dirty="0">
                <a:solidFill>
                  <a:srgbClr val="002060"/>
                </a:solidFill>
              </a:rPr>
              <a:t>2 – Türkiye’de görülen iklimler hangileridir?</a:t>
            </a:r>
          </a:p>
          <a:p>
            <a:pPr marL="0" indent="0">
              <a:buNone/>
            </a:pPr>
            <a:endParaRPr lang="tr-TR" b="1" dirty="0">
              <a:solidFill>
                <a:srgbClr val="002060"/>
              </a:solidFill>
            </a:endParaRPr>
          </a:p>
          <a:p>
            <a:r>
              <a:rPr lang="tr-TR" b="1" dirty="0">
                <a:solidFill>
                  <a:srgbClr val="800000"/>
                </a:solidFill>
              </a:rPr>
              <a:t>3 – Edirne’de görülen iklim ve bitki örtüsü nedir?</a:t>
            </a:r>
          </a:p>
          <a:p>
            <a:r>
              <a:rPr lang="tr-TR" b="1" dirty="0">
                <a:solidFill>
                  <a:srgbClr val="003300"/>
                </a:solidFill>
              </a:rPr>
              <a:t>4 – İç Anadolu Bölgesi, Doğu Anadolu Bölgesi, </a:t>
            </a:r>
          </a:p>
          <a:p>
            <a:pPr marL="0" indent="0">
              <a:buNone/>
            </a:pPr>
            <a:r>
              <a:rPr lang="tr-TR" b="1" dirty="0">
                <a:solidFill>
                  <a:srgbClr val="003300"/>
                </a:solidFill>
              </a:rPr>
              <a:t>Güneydoğu Anadolu bölgelerinde evler genellikle hangi malzemeden yapılır?</a:t>
            </a:r>
          </a:p>
          <a:p>
            <a:pPr marL="0" indent="0">
              <a:buNone/>
            </a:pPr>
            <a:r>
              <a:rPr lang="tr-TR" b="1" dirty="0">
                <a:solidFill>
                  <a:srgbClr val="003300"/>
                </a:solidFill>
              </a:rPr>
              <a:t> </a:t>
            </a:r>
          </a:p>
          <a:p>
            <a:r>
              <a:rPr lang="tr-TR" b="1" dirty="0">
                <a:solidFill>
                  <a:srgbClr val="660066"/>
                </a:solidFill>
              </a:rPr>
              <a:t>5 – Karadeniz bölgesinde ne tür evler vardır?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anim calcmode="lin" valueType="num">
                                      <p:cBhvr>
                                        <p:cTn id="26"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5" end="5"/>
                                            </p:txEl>
                                          </p:spTgt>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2000"/>
                                        <p:tgtEl>
                                          <p:spTgt spid="3">
                                            <p:txEl>
                                              <p:pRg st="6" end="6"/>
                                            </p:txEl>
                                          </p:spTgt>
                                        </p:tgtEl>
                                      </p:cBhvr>
                                    </p:animEffect>
                                    <p:anim calcmode="lin" valueType="num">
                                      <p:cBhvr>
                                        <p:cTn id="31"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6" end="6"/>
                                            </p:txEl>
                                          </p:spTgt>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anim calcmode="lin" valueType="num">
                                      <p:cBhvr>
                                        <p:cTn id="36"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80">
                                          <p:stCondLst>
                                            <p:cond delay="0"/>
                                          </p:stCondLst>
                                        </p:cTn>
                                        <p:tgtEl>
                                          <p:spTgt spid="3">
                                            <p:txEl>
                                              <p:pRg st="8" end="8"/>
                                            </p:txEl>
                                          </p:spTgt>
                                        </p:tgtEl>
                                      </p:cBhvr>
                                    </p:animEffect>
                                    <p:anim calcmode="lin" valueType="num">
                                      <p:cBhvr>
                                        <p:cTn id="43"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xEl>
                                              <p:pRg st="8" end="8"/>
                                            </p:txEl>
                                          </p:spTgt>
                                        </p:tgtEl>
                                      </p:cBhvr>
                                      <p:to x="100000" y="60000"/>
                                    </p:animScale>
                                    <p:animScale>
                                      <p:cBhvr>
                                        <p:cTn id="49" dur="166" decel="50000">
                                          <p:stCondLst>
                                            <p:cond delay="676"/>
                                          </p:stCondLst>
                                        </p:cTn>
                                        <p:tgtEl>
                                          <p:spTgt spid="3">
                                            <p:txEl>
                                              <p:pRg st="8" end="8"/>
                                            </p:txEl>
                                          </p:spTgt>
                                        </p:tgtEl>
                                      </p:cBhvr>
                                      <p:to x="100000" y="100000"/>
                                    </p:animScale>
                                    <p:animScale>
                                      <p:cBhvr>
                                        <p:cTn id="50" dur="26">
                                          <p:stCondLst>
                                            <p:cond delay="1312"/>
                                          </p:stCondLst>
                                        </p:cTn>
                                        <p:tgtEl>
                                          <p:spTgt spid="3">
                                            <p:txEl>
                                              <p:pRg st="8" end="8"/>
                                            </p:txEl>
                                          </p:spTgt>
                                        </p:tgtEl>
                                      </p:cBhvr>
                                      <p:to x="100000" y="80000"/>
                                    </p:animScale>
                                    <p:animScale>
                                      <p:cBhvr>
                                        <p:cTn id="51" dur="166" decel="50000">
                                          <p:stCondLst>
                                            <p:cond delay="1338"/>
                                          </p:stCondLst>
                                        </p:cTn>
                                        <p:tgtEl>
                                          <p:spTgt spid="3">
                                            <p:txEl>
                                              <p:pRg st="8" end="8"/>
                                            </p:txEl>
                                          </p:spTgt>
                                        </p:tgtEl>
                                      </p:cBhvr>
                                      <p:to x="100000" y="100000"/>
                                    </p:animScale>
                                    <p:animScale>
                                      <p:cBhvr>
                                        <p:cTn id="52" dur="26">
                                          <p:stCondLst>
                                            <p:cond delay="1642"/>
                                          </p:stCondLst>
                                        </p:cTn>
                                        <p:tgtEl>
                                          <p:spTgt spid="3">
                                            <p:txEl>
                                              <p:pRg st="8" end="8"/>
                                            </p:txEl>
                                          </p:spTgt>
                                        </p:tgtEl>
                                      </p:cBhvr>
                                      <p:to x="100000" y="90000"/>
                                    </p:animScale>
                                    <p:animScale>
                                      <p:cBhvr>
                                        <p:cTn id="53" dur="166" decel="50000">
                                          <p:stCondLst>
                                            <p:cond delay="1668"/>
                                          </p:stCondLst>
                                        </p:cTn>
                                        <p:tgtEl>
                                          <p:spTgt spid="3">
                                            <p:txEl>
                                              <p:pRg st="8" end="8"/>
                                            </p:txEl>
                                          </p:spTgt>
                                        </p:tgtEl>
                                      </p:cBhvr>
                                      <p:to x="100000" y="100000"/>
                                    </p:animScale>
                                    <p:animScale>
                                      <p:cBhvr>
                                        <p:cTn id="54" dur="26">
                                          <p:stCondLst>
                                            <p:cond delay="1808"/>
                                          </p:stCondLst>
                                        </p:cTn>
                                        <p:tgtEl>
                                          <p:spTgt spid="3">
                                            <p:txEl>
                                              <p:pRg st="8" end="8"/>
                                            </p:txEl>
                                          </p:spTgt>
                                        </p:tgtEl>
                                      </p:cBhvr>
                                      <p:to x="100000" y="95000"/>
                                    </p:animScale>
                                    <p:animScale>
                                      <p:cBhvr>
                                        <p:cTn id="55"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KAN\Desktop\ugur1.jpg"/>
          <p:cNvPicPr>
            <a:picLocks noChangeAspect="1" noChangeArrowheads="1"/>
          </p:cNvPicPr>
          <p:nvPr/>
        </p:nvPicPr>
        <p:blipFill>
          <a:blip r:embed="rId2" cstate="print"/>
          <a:srcRect/>
          <a:stretch>
            <a:fillRect/>
          </a:stretch>
        </p:blipFill>
        <p:spPr bwMode="auto">
          <a:xfrm>
            <a:off x="1547664" y="-168639"/>
            <a:ext cx="6480720" cy="70266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0"/>
            <a:ext cx="7772400" cy="1470025"/>
          </a:xfrm>
        </p:spPr>
        <p:txBody>
          <a:bodyPr/>
          <a:lstStyle/>
          <a:p>
            <a:r>
              <a:rPr lang="tr-TR" dirty="0"/>
              <a:t>İklim ve İnsan Faaliyetleri</a:t>
            </a:r>
          </a:p>
        </p:txBody>
      </p:sp>
      <p:sp>
        <p:nvSpPr>
          <p:cNvPr id="3" name="2 Alt Başlık"/>
          <p:cNvSpPr>
            <a:spLocks noGrp="1"/>
          </p:cNvSpPr>
          <p:nvPr>
            <p:ph type="subTitle" idx="1"/>
          </p:nvPr>
        </p:nvSpPr>
        <p:spPr>
          <a:xfrm>
            <a:off x="-1" y="1214422"/>
            <a:ext cx="9144001" cy="1752600"/>
          </a:xfrm>
        </p:spPr>
        <p:txBody>
          <a:bodyPr>
            <a:noAutofit/>
          </a:bodyPr>
          <a:lstStyle/>
          <a:p>
            <a:r>
              <a:rPr lang="tr-TR" sz="2800" b="1" dirty="0">
                <a:solidFill>
                  <a:srgbClr val="003300"/>
                </a:solidFill>
              </a:rPr>
              <a:t>İklim nedir?</a:t>
            </a:r>
          </a:p>
          <a:p>
            <a:r>
              <a:rPr lang="tr-TR" sz="2800" b="1" dirty="0">
                <a:solidFill>
                  <a:srgbClr val="003300"/>
                </a:solidFill>
              </a:rPr>
              <a:t>İklim yerde uzun bir süre boyunca gözlenen sıcaklık,nem, hava basıncı, rüzgar, yağış şekli gibi meteorolojik olaylarının ortalamasına denir.</a:t>
            </a:r>
          </a:p>
        </p:txBody>
      </p:sp>
      <p:pic>
        <p:nvPicPr>
          <p:cNvPr id="1026" name="Picture 2" descr="C:\Users\HAKAN\Desktop\EFWWF.jpg"/>
          <p:cNvPicPr>
            <a:picLocks noChangeAspect="1" noChangeArrowheads="1"/>
          </p:cNvPicPr>
          <p:nvPr/>
        </p:nvPicPr>
        <p:blipFill>
          <a:blip r:embed="rId2" cstate="print"/>
          <a:srcRect/>
          <a:stretch>
            <a:fillRect/>
          </a:stretch>
        </p:blipFill>
        <p:spPr bwMode="auto">
          <a:xfrm>
            <a:off x="1835696" y="3233936"/>
            <a:ext cx="5436097" cy="36240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İklim Çeşitleri</a:t>
            </a:r>
          </a:p>
        </p:txBody>
      </p:sp>
      <p:sp>
        <p:nvSpPr>
          <p:cNvPr id="5" name="4 İçerik Yer Tutucusu"/>
          <p:cNvSpPr>
            <a:spLocks noGrp="1"/>
          </p:cNvSpPr>
          <p:nvPr>
            <p:ph idx="1"/>
          </p:nvPr>
        </p:nvSpPr>
        <p:spPr/>
        <p:txBody>
          <a:bodyPr numCol="2"/>
          <a:lstStyle/>
          <a:p>
            <a:r>
              <a:rPr lang="tr-TR" u="sng" dirty="0">
                <a:solidFill>
                  <a:srgbClr val="003300"/>
                </a:solidFill>
              </a:rPr>
              <a:t>Karadeniz İklimi</a:t>
            </a:r>
          </a:p>
          <a:p>
            <a:r>
              <a:rPr lang="tr-TR" u="sng" dirty="0">
                <a:solidFill>
                  <a:srgbClr val="003300"/>
                </a:solidFill>
              </a:rPr>
              <a:t>Akdeniz İklimi</a:t>
            </a:r>
          </a:p>
          <a:p>
            <a:r>
              <a:rPr lang="tr-TR" u="sng" dirty="0">
                <a:solidFill>
                  <a:srgbClr val="003300"/>
                </a:solidFill>
              </a:rPr>
              <a:t>Karasal İklim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KAN\Desktop\iklim_turkiye.jpg"/>
          <p:cNvPicPr>
            <a:picLocks noChangeAspect="1" noChangeArrowheads="1"/>
          </p:cNvPicPr>
          <p:nvPr/>
        </p:nvPicPr>
        <p:blipFill>
          <a:blip r:embed="rId2" cstate="print"/>
          <a:srcRect/>
          <a:stretch>
            <a:fillRect/>
          </a:stretch>
        </p:blipFill>
        <p:spPr bwMode="auto">
          <a:xfrm>
            <a:off x="-118122" y="-99392"/>
            <a:ext cx="9262122" cy="6962606"/>
          </a:xfrm>
          <a:prstGeom prst="rect">
            <a:avLst/>
          </a:prstGeom>
          <a:noFill/>
        </p:spPr>
      </p:pic>
    </p:spTree>
    <p:extLst>
      <p:ext uri="{BB962C8B-B14F-4D97-AF65-F5344CB8AC3E}">
        <p14:creationId xmlns:p14="http://schemas.microsoft.com/office/powerpoint/2010/main" val="69285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404664"/>
            <a:ext cx="4286280" cy="846158"/>
          </a:xfrm>
        </p:spPr>
        <p:txBody>
          <a:bodyPr>
            <a:normAutofit fontScale="90000"/>
          </a:bodyPr>
          <a:lstStyle/>
          <a:p>
            <a:r>
              <a:rPr lang="tr-TR" dirty="0"/>
              <a:t>Karasal İklim nedir? </a:t>
            </a:r>
          </a:p>
        </p:txBody>
      </p:sp>
      <p:sp>
        <p:nvSpPr>
          <p:cNvPr id="3" name="2 İçerik Yer Tutucusu"/>
          <p:cNvSpPr>
            <a:spLocks noGrp="1"/>
          </p:cNvSpPr>
          <p:nvPr>
            <p:ph idx="1"/>
          </p:nvPr>
        </p:nvSpPr>
        <p:spPr>
          <a:xfrm>
            <a:off x="0" y="1196752"/>
            <a:ext cx="9144000" cy="5661248"/>
          </a:xfrm>
        </p:spPr>
        <p:txBody>
          <a:bodyPr>
            <a:normAutofit/>
          </a:bodyPr>
          <a:lstStyle/>
          <a:p>
            <a:pPr lvl="2"/>
            <a:r>
              <a:rPr lang="tr-TR" dirty="0"/>
              <a:t>Karasal iklim, kıtaların orta kesimlerinde deniz etkisinden uzak yerlerde, ve Kuzey Yarım Küre`de etkili olan iklim </a:t>
            </a:r>
            <a:r>
              <a:rPr lang="tr-TR" dirty="0" err="1"/>
              <a:t>çeşitidir</a:t>
            </a:r>
            <a:r>
              <a:rPr lang="tr-TR" dirty="0"/>
              <a:t>, sürekli rüzgar vardır . Kışları genellikle sert soğuk, karlı geçer yazlar ise özellikle Orta Asya`da sıcak ve kurak geçer, Türkiye`nin büyük bir kısmında özellikle İç Anadolu Bölgesi`de, Doğu Anadolu Bölgesi`nde etkili olur.</a:t>
            </a:r>
          </a:p>
        </p:txBody>
      </p:sp>
      <p:pic>
        <p:nvPicPr>
          <p:cNvPr id="4098" name="Picture 2" descr="C:\Users\HAKAN\Desktop\kaman (9).jpg"/>
          <p:cNvPicPr>
            <a:picLocks noChangeAspect="1" noChangeArrowheads="1"/>
          </p:cNvPicPr>
          <p:nvPr/>
        </p:nvPicPr>
        <p:blipFill>
          <a:blip r:embed="rId2" cstate="print"/>
          <a:srcRect/>
          <a:stretch>
            <a:fillRect/>
          </a:stretch>
        </p:blipFill>
        <p:spPr bwMode="auto">
          <a:xfrm>
            <a:off x="4716016" y="3906012"/>
            <a:ext cx="4427984" cy="2951988"/>
          </a:xfrm>
          <a:prstGeom prst="rect">
            <a:avLst/>
          </a:prstGeom>
          <a:noFill/>
        </p:spPr>
      </p:pic>
      <p:sp>
        <p:nvSpPr>
          <p:cNvPr id="5" name="1 Başlık"/>
          <p:cNvSpPr txBox="1">
            <a:spLocks/>
          </p:cNvSpPr>
          <p:nvPr/>
        </p:nvSpPr>
        <p:spPr>
          <a:xfrm>
            <a:off x="179512" y="4149080"/>
            <a:ext cx="4286280" cy="8461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5400" b="1" i="1" u="sng"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3">
                                            <p:txEl>
                                              <p:pRg st="0" end="0"/>
                                            </p:txEl>
                                          </p:spTgt>
                                        </p:tgtEl>
                                      </p:cBhvr>
                                    </p:animEffect>
                                    <p:set>
                                      <p:cBhvr>
                                        <p:cTn id="13"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8" name="Picture 4" descr="C:\Users\HAKAN\Desktop\karasal-iklim.jpg"/>
          <p:cNvPicPr>
            <a:picLocks noChangeAspect="1" noChangeArrowheads="1"/>
          </p:cNvPicPr>
          <p:nvPr/>
        </p:nvPicPr>
        <p:blipFill>
          <a:blip r:embed="rId2" cstate="print"/>
          <a:srcRect/>
          <a:stretch>
            <a:fillRect/>
          </a:stretch>
        </p:blipFill>
        <p:spPr bwMode="auto">
          <a:xfrm>
            <a:off x="395535" y="0"/>
            <a:ext cx="8572499" cy="6858000"/>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769</Words>
  <Application>Microsoft Office PowerPoint</Application>
  <PresentationFormat>Bildschirmpräsentation (4:3)</PresentationFormat>
  <Paragraphs>53</Paragraphs>
  <Slides>30</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30</vt:i4>
      </vt:variant>
    </vt:vector>
  </HeadingPairs>
  <TitlesOfParts>
    <vt:vector size="33" baseType="lpstr">
      <vt:lpstr>Arial</vt:lpstr>
      <vt:lpstr>Calibri</vt:lpstr>
      <vt:lpstr>Ofis Teması</vt:lpstr>
      <vt:lpstr>İklim ve insan faaliyetleri</vt:lpstr>
      <vt:lpstr>İklim Kelimesinin Tanımı</vt:lpstr>
      <vt:lpstr>PowerPoint-Präsentation</vt:lpstr>
      <vt:lpstr>PowerPoint-Präsentation</vt:lpstr>
      <vt:lpstr>İklim ve İnsan Faaliyetleri</vt:lpstr>
      <vt:lpstr>İklim Çeşitleri</vt:lpstr>
      <vt:lpstr>PowerPoint-Präsentation</vt:lpstr>
      <vt:lpstr>Karasal İklim nedir? </vt:lpstr>
      <vt:lpstr>PowerPoint-Präsentation</vt:lpstr>
      <vt:lpstr>PowerPoint-Präsentation</vt:lpstr>
      <vt:lpstr>PowerPoint-Präsentation</vt:lpstr>
      <vt:lpstr>Akdeniz İklimi </vt:lpstr>
      <vt:lpstr>PowerPoint-Präsentation</vt:lpstr>
      <vt:lpstr>PowerPoint-Präsentation</vt:lpstr>
      <vt:lpstr>Karadeniz İklimi</vt:lpstr>
      <vt:lpstr>PowerPoint-Präsentation</vt:lpstr>
      <vt:lpstr>PowerPoint-Präsentation</vt:lpstr>
      <vt:lpstr>Marmara İklimi Nedir?</vt:lpstr>
      <vt:lpstr>PowerPoint-Präsentation</vt:lpstr>
      <vt:lpstr>İklim ile İlgili Soru</vt:lpstr>
      <vt:lpstr>Hava olayları Seracılık </vt:lpstr>
      <vt:lpstr>Seracılık Nedir?</vt:lpstr>
      <vt:lpstr>PowerPoint-Präsentation</vt:lpstr>
      <vt:lpstr>Besinlerin İklime göre yetiştiriciliği</vt:lpstr>
      <vt:lpstr>Hava Olayları </vt:lpstr>
      <vt:lpstr>Hava Olayları`na göre hayvancılık</vt:lpstr>
      <vt:lpstr>PowerPoint-Präsentation</vt:lpstr>
      <vt:lpstr>İklimlerine göre bölgelerdeki ev çeşitleri</vt:lpstr>
      <vt:lpstr>Karadeniz Bölgesi ve ev çeşitleri</vt:lpstr>
      <vt:lpstr>SORULAR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İklim ve İnsan Faaliyetleri</dc:title>
  <dc:creator>HAKAN</dc:creator>
  <cp:lastModifiedBy>Elitebook</cp:lastModifiedBy>
  <cp:revision>67</cp:revision>
  <dcterms:created xsi:type="dcterms:W3CDTF">2014-11-13T11:15:29Z</dcterms:created>
  <dcterms:modified xsi:type="dcterms:W3CDTF">2020-04-21T19:41:23Z</dcterms:modified>
</cp:coreProperties>
</file>